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81" r:id="rId15"/>
    <p:sldId id="270" r:id="rId16"/>
    <p:sldId id="271" r:id="rId17"/>
    <p:sldId id="276" r:id="rId18"/>
    <p:sldId id="267" r:id="rId19"/>
    <p:sldId id="268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5C57-838C-194B-AFEC-3D6A39332368}" type="datetimeFigureOut">
              <a:rPr lang="en-US" smtClean="0"/>
              <a:t>1/12/23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BE771-0E19-EB4D-B1B8-67304A771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BE771-0E19-EB4D-B1B8-67304A7717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9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BE771-0E19-EB4D-B1B8-67304A7717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F4AA-3075-5D4E-A07F-EC696BD63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C67A-DE18-9340-B02B-A5836BE8A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D49A1-2A13-E949-8983-BD75D326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8943F-67FC-9D45-B26F-3650558A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67033-18E0-A644-A686-4D37AE99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1C3D-B029-2F48-95B3-CC60F225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AED1D-A708-784C-92E3-7C4B06CB7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128C0-6BB0-8343-8F95-3C4B76F5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195AB-9074-4D42-83FA-565C691A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AE914-29C9-F842-A683-7B35D454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7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99DA7-32AC-9449-A071-E9AF40330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21C01-4E5A-AE45-8614-450A63387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E7F3C-0767-0A46-8B63-EE9D9BEFB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0E48B-1049-234C-A65F-5A398D6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90714-A1A7-5D40-A947-02F7C07C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3D26-C55E-8348-8E94-B20B63F3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70C-7491-114F-BAB3-869B86D6B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002AD-9A92-FF48-91D9-40494E16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E42C4-F4CC-F040-A602-B1CBE9EE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41D3E-CCBD-6042-ABD8-0DCD9D7F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D2A0-8192-F243-9809-9AD1E0A6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75074-AF0F-F648-A006-8375F156A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5D983-BE62-BE4A-94B6-AF0B56FD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C9B0C-6D54-E442-8CCB-FCD0BAD7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E062D-94EA-2D4B-A4E2-3C9FE7BC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3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36E6-59ED-E448-8030-E0F02F83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8670-BFE0-C24D-80C5-34A743484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43228-6DA6-B24E-98E0-86F4DFD0D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9A7C-B8D0-D94D-9494-9466EAA0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CF68D-98E5-D740-B67C-6DF728BB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3D2DD-59A1-9E40-9DDA-01EB7E79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21DA-B18D-C24D-BD4A-31C42555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E41AC-ED65-2345-8940-01EBDA591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AB6B6-BA23-AC40-8B3E-18DED8E0B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D27CD-0257-2B49-99AA-CADB12F56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50A25-4311-CE4B-AA18-B77DCD563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70A2F-FCD0-0442-BA20-F17A7D10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E42A2C-F73C-644C-8742-9641DA39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0AF73-AB3E-8542-92BC-EE45609E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6A447-B108-004C-BA1B-494545FF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AA961-5F95-E545-9199-F57A8AAA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59C83-6C5E-5E42-B93D-13076902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210C2-1927-9445-8B72-89A2249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8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79A5E-5408-F347-AA96-468D480B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2E267F-BD97-3142-9C98-B9C8B236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02A84-3B81-5243-9DD8-302C51F7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EBEB-4D8B-5145-9A35-2D4A0959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300C-679D-354F-8CE8-3C0893FB4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92BFB-C2F3-B149-A481-535CAA829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53F1F-7E11-FC4D-B45A-9A01ABC5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CF89-4A27-694B-A5DE-346F41CB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372B3-C8E9-7548-B8D6-4630DFE3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1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969F-A613-274B-A6FD-D8892FE5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29943-B4DF-7B46-A85C-A7F760E06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9E755-0A19-B64B-9B3A-4D2864942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A0F81-370F-6F45-9E20-6825C081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DE7E-B8CA-4743-9335-AFB870A9FBA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74597-2345-EE47-B157-93361E7C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FC316-2BA5-5B46-A5EB-93E1B643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1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3B7BE-2D51-1D46-B471-96D1CBD6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AD7F1-6B45-C943-B479-713FC32EA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8E426-63BF-A944-99F0-34E8AC8F8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DE7E-B8CA-4743-9335-AFB870A9FBAE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C5A24-8E78-B344-86F1-F4AB89790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8BD11-CB06-2D4E-97EF-415ED1B9B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D9BC-A303-0148-ABC5-2C3818CF5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2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9632-E1E2-AC46-B848-7C1220810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6000" dirty="0"/>
              <a:t>Step by step </a:t>
            </a:r>
            <a:r>
              <a:rPr lang="en-US" dirty="0"/>
              <a:t>user s</a:t>
            </a:r>
            <a:r>
              <a:rPr lang="en-US" sz="6000" dirty="0"/>
              <a:t>coring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15731-8F05-3C4C-99DD-2619C43D4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AIR Self-Determination Assessment</a:t>
            </a:r>
          </a:p>
          <a:p>
            <a:pPr algn="l"/>
            <a:r>
              <a:rPr lang="en-US" sz="2000"/>
              <a:t>ARC Self-Determination Scale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04C78-E20B-4A3E-8F4F-29A224717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4" r="6902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0202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5AF25-8239-1B42-85E5-5D307B6B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Section 2 – #39- 41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E368-77A8-A147-80B9-B73BAE8E4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Page 90-92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7CB352C7-0C5E-6E4D-A729-BB678D264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608" y="492573"/>
            <a:ext cx="5309973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6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A5E14-4F83-5B46-83D5-419F0115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Section 3 - #42-57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9730-8229-3748-9E86-B6B400A16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Pages 93-94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AD3C29-F650-3F4B-AA30-2E3A8AA0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007871"/>
            <a:ext cx="6553545" cy="485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1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D7C2C-04CD-6B4A-89A7-5BB893C8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Section 4 – #58-72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150F-2ED1-3849-BD7E-F2B49A91C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Page 94-95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B6B9CC-274F-AF44-9468-9977F783A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84" y="2509911"/>
            <a:ext cx="975033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1C43-A798-0649-A639-F586FAC7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Converting Scores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0E092-2C20-4748-AA85-E81C13E37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5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1CD52A6-33C1-3446-8E6F-9CC8246BF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346" y="0"/>
            <a:ext cx="887633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B2B441-408F-F545-A6C3-859E361259A4}"/>
              </a:ext>
            </a:extLst>
          </p:cNvPr>
          <p:cNvSpPr txBox="1"/>
          <p:nvPr/>
        </p:nvSpPr>
        <p:spPr>
          <a:xfrm>
            <a:off x="148347" y="362857"/>
            <a:ext cx="2246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Sample Score Sheet</a:t>
            </a:r>
          </a:p>
        </p:txBody>
      </p:sp>
    </p:spTree>
    <p:extLst>
      <p:ext uri="{BB962C8B-B14F-4D97-AF65-F5344CB8AC3E}">
        <p14:creationId xmlns:p14="http://schemas.microsoft.com/office/powerpoint/2010/main" val="25277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91850-9495-6148-B47D-48105276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Scoring step 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442776-EB81-A44F-A466-9FBAFC5FB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44" y="218481"/>
            <a:ext cx="1925460" cy="66395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A3A98-8C54-6E41-9C3E-674925F7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These are raw scores from your initial scoring. </a:t>
            </a:r>
          </a:p>
          <a:p>
            <a:pPr marL="0" indent="0">
              <a:buNone/>
            </a:pPr>
            <a:r>
              <a:rPr lang="en-US" sz="2000" kern="1200" dirty="0">
                <a:latin typeface="+mn-lt"/>
                <a:ea typeface="+mn-ea"/>
                <a:cs typeface="+mn-cs"/>
              </a:rPr>
              <a:t>Just sum the sections from the students’ answers. </a:t>
            </a:r>
          </a:p>
        </p:txBody>
      </p:sp>
    </p:spTree>
    <p:extLst>
      <p:ext uri="{BB962C8B-B14F-4D97-AF65-F5344CB8AC3E}">
        <p14:creationId xmlns:p14="http://schemas.microsoft.com/office/powerpoint/2010/main" val="3885900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F4F7C-7C93-2441-87F8-8746BECA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33" y="501650"/>
            <a:ext cx="6339840" cy="11933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Scoring step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4FD29-BD00-F74E-9EE5-38C2EAB28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Sum each raw score domain total </a:t>
            </a:r>
          </a:p>
          <a:p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(from section 1) for a total score</a:t>
            </a:r>
          </a:p>
          <a:p>
            <a:endPara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F6A429B-4AFC-E740-AD55-350A66568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48" y="4554763"/>
            <a:ext cx="3297823" cy="21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1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73DA1-5610-7244-B671-8FC32DA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Scoring step 3</a:t>
            </a:r>
          </a:p>
        </p:txBody>
      </p:sp>
      <p:pic>
        <p:nvPicPr>
          <p:cNvPr id="5" name="Picture 4" descr="A close up of electronics&#10;&#10;Description automatically generated">
            <a:extLst>
              <a:ext uri="{FF2B5EF4-FFF2-40B4-BE49-F238E27FC236}">
                <a16:creationId xmlns:a16="http://schemas.microsoft.com/office/drawing/2014/main" id="{C352C333-473C-F648-9AD9-A7C13AD17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300" y="38132"/>
            <a:ext cx="1957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F396F-D1C9-684D-A219-2D93F081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03030"/>
                </a:solidFill>
              </a:rPr>
              <a:t>Converting raw scores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F6AAA8-B821-CF4A-9633-976C02AB2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49" y="965198"/>
            <a:ext cx="6977055" cy="33315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7891-9882-DA44-A20D-C0B8CB95E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965199"/>
            <a:ext cx="4008101" cy="40204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Conversion tables begin on      page 146.</a:t>
            </a:r>
          </a:p>
          <a:p>
            <a:r>
              <a:rPr lang="en-US" sz="2000" dirty="0"/>
              <a:t>Each table corresponds to a sub-section of the test. </a:t>
            </a:r>
          </a:p>
          <a:p>
            <a:r>
              <a:rPr lang="en-US" sz="2000" dirty="0"/>
              <a:t>Convert the raw score (from the assessment) to </a:t>
            </a:r>
            <a:r>
              <a:rPr lang="en-US" sz="2000" b="1" dirty="0"/>
              <a:t>BOTH</a:t>
            </a:r>
            <a:r>
              <a:rPr lang="en-US" sz="2000" dirty="0"/>
              <a:t> the norm and positive score. </a:t>
            </a:r>
          </a:p>
          <a:p>
            <a:pPr lvl="1"/>
            <a:r>
              <a:rPr lang="en-US" sz="2000" dirty="0"/>
              <a:t>Ex: if your student scored 11 on the raw score of 1A, then we look at table 1 and see that raw score 11 = norm score 39 and positive score 61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497F2A-4200-534F-8810-E14A6C6A2871}"/>
              </a:ext>
            </a:extLst>
          </p:cNvPr>
          <p:cNvSpPr txBox="1">
            <a:spLocks/>
          </p:cNvSpPr>
          <p:nvPr/>
        </p:nvSpPr>
        <p:spPr>
          <a:xfrm>
            <a:off x="7346604" y="5554181"/>
            <a:ext cx="4804794" cy="109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Appendix A – pg. 146</a:t>
            </a:r>
          </a:p>
        </p:txBody>
      </p:sp>
    </p:spTree>
    <p:extLst>
      <p:ext uri="{BB962C8B-B14F-4D97-AF65-F5344CB8AC3E}">
        <p14:creationId xmlns:p14="http://schemas.microsoft.com/office/powerpoint/2010/main" val="311801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8913-A160-7B4C-874E-00F0D0F3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16ACF-B7B7-7D4E-980E-13EFA49B1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1A – table 1 (page 146)</a:t>
            </a:r>
          </a:p>
          <a:p>
            <a:r>
              <a:rPr lang="en-US" dirty="0"/>
              <a:t>1B – table 2 (page 146)</a:t>
            </a:r>
          </a:p>
          <a:p>
            <a:r>
              <a:rPr lang="en-US" dirty="0"/>
              <a:t>1C – table 3 (page 146)</a:t>
            </a:r>
          </a:p>
          <a:p>
            <a:r>
              <a:rPr lang="en-US" dirty="0"/>
              <a:t>1D – table 4 (page 147)</a:t>
            </a:r>
          </a:p>
          <a:p>
            <a:r>
              <a:rPr lang="en-US" dirty="0"/>
              <a:t>1E – table 5 (page 147)</a:t>
            </a:r>
          </a:p>
          <a:p>
            <a:r>
              <a:rPr lang="en-US" dirty="0"/>
              <a:t>1F – table 6 (page 147)</a:t>
            </a:r>
          </a:p>
          <a:p>
            <a:r>
              <a:rPr lang="en-US" dirty="0"/>
              <a:t>Domain total: table 7 (page 148) </a:t>
            </a:r>
          </a:p>
          <a:p>
            <a:pPr lvl="1"/>
            <a:r>
              <a:rPr lang="en-US" dirty="0"/>
              <a:t>Total from raw score, not total from converted scores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8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6537-4D8C-774E-ABFD-6BE393B78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Scoring 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5EA5D-5BC7-334B-AF43-F39B061C5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12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DF525-533D-AC47-971A-5265D75D5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Self-Regulation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DDD9D6-1008-FF4B-85A6-442394C2127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2A – table 8 (page 149) </a:t>
            </a:r>
          </a:p>
          <a:p>
            <a:r>
              <a:rPr lang="en-US" dirty="0"/>
              <a:t>2B – table 9 (page 149)</a:t>
            </a:r>
          </a:p>
          <a:p>
            <a:r>
              <a:rPr lang="en-US" dirty="0"/>
              <a:t>Domain total: table 10 (page 149) </a:t>
            </a:r>
          </a:p>
          <a:p>
            <a:pPr lvl="1"/>
            <a:r>
              <a:rPr lang="en-US" dirty="0"/>
              <a:t>Total from raw score, not total from converted scores</a:t>
            </a:r>
          </a:p>
        </p:txBody>
      </p:sp>
    </p:spTree>
    <p:extLst>
      <p:ext uri="{BB962C8B-B14F-4D97-AF65-F5344CB8AC3E}">
        <p14:creationId xmlns:p14="http://schemas.microsoft.com/office/powerpoint/2010/main" val="148843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F32F-3400-3647-991F-E5A6E3E2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Psychological Empowerment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3B54-3BD2-F04F-AE4C-A4278D9BF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– table 11 (page 150)</a:t>
            </a:r>
          </a:p>
          <a:p>
            <a:r>
              <a:rPr lang="en-US" dirty="0"/>
              <a:t>Domain total: table 11 (page 150) </a:t>
            </a:r>
          </a:p>
          <a:p>
            <a:pPr lvl="1"/>
            <a:r>
              <a:rPr lang="en-US" dirty="0"/>
              <a:t>Total from raw score, not total from converted scores</a:t>
            </a:r>
          </a:p>
          <a:p>
            <a:pPr lvl="1"/>
            <a:r>
              <a:rPr lang="en-US" dirty="0"/>
              <a:t>Same table since there is only one question</a:t>
            </a:r>
          </a:p>
        </p:txBody>
      </p:sp>
    </p:spTree>
    <p:extLst>
      <p:ext uri="{BB962C8B-B14F-4D97-AF65-F5344CB8AC3E}">
        <p14:creationId xmlns:p14="http://schemas.microsoft.com/office/powerpoint/2010/main" val="24445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337E-F704-644C-8A74-53AD7F97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71773-3154-9B44-AD4A-BA474A22C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– table 12 (page 150)</a:t>
            </a:r>
          </a:p>
          <a:p>
            <a:r>
              <a:rPr lang="en-US" dirty="0"/>
              <a:t>Domain total: table 12 (page 150) </a:t>
            </a:r>
          </a:p>
          <a:p>
            <a:pPr lvl="1"/>
            <a:r>
              <a:rPr lang="en-US" dirty="0"/>
              <a:t>Total from raw score, not total from converted scores</a:t>
            </a:r>
          </a:p>
          <a:p>
            <a:pPr lvl="1"/>
            <a:r>
              <a:rPr lang="en-US" dirty="0"/>
              <a:t>Same table since there is only one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76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F837-7D7D-D540-A5E3-0DCE4259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DCC72-9176-FF41-90EE-6C8C6E2EE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Self-determination total score </a:t>
            </a:r>
          </a:p>
          <a:p>
            <a:pPr lvl="1"/>
            <a:r>
              <a:rPr lang="en-US" dirty="0"/>
              <a:t>From step 2</a:t>
            </a:r>
          </a:p>
          <a:p>
            <a:pPr lvl="1"/>
            <a:r>
              <a:rPr lang="en-US" dirty="0"/>
              <a:t>Table 13 (page 152)</a:t>
            </a:r>
          </a:p>
        </p:txBody>
      </p:sp>
    </p:spTree>
    <p:extLst>
      <p:ext uri="{BB962C8B-B14F-4D97-AF65-F5344CB8AC3E}">
        <p14:creationId xmlns:p14="http://schemas.microsoft.com/office/powerpoint/2010/main" val="1666557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51956D-0A46-8342-AF41-25380567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Scoring step 4</a:t>
            </a:r>
          </a:p>
        </p:txBody>
      </p:sp>
    </p:spTree>
    <p:extLst>
      <p:ext uri="{BB962C8B-B14F-4D97-AF65-F5344CB8AC3E}">
        <p14:creationId xmlns:p14="http://schemas.microsoft.com/office/powerpoint/2010/main" val="1482231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8227-8F2B-4441-95EE-8FF20BDE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1" y="321582"/>
            <a:ext cx="7202716" cy="1325563"/>
          </a:xfrm>
        </p:spPr>
        <p:txBody>
          <a:bodyPr/>
          <a:lstStyle/>
          <a:p>
            <a:r>
              <a:rPr lang="en-US" dirty="0"/>
              <a:t>Graphing NORM sample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2AFA8-5997-5447-9DCC-FBBC71D3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4" y="1811111"/>
            <a:ext cx="4898865" cy="4351338"/>
          </a:xfrm>
        </p:spPr>
        <p:txBody>
          <a:bodyPr/>
          <a:lstStyle/>
          <a:p>
            <a:r>
              <a:rPr lang="en-US" dirty="0"/>
              <a:t>From step 3, look at norm sample column. </a:t>
            </a:r>
          </a:p>
          <a:p>
            <a:r>
              <a:rPr lang="en-US" dirty="0"/>
              <a:t>Graph the results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A5B0B77A-033F-0741-B199-042658B9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916" y="0"/>
            <a:ext cx="3737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48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DFB5D-EF18-2E4F-A7F1-C5496483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Scoring step 5</a:t>
            </a:r>
          </a:p>
        </p:txBody>
      </p:sp>
    </p:spTree>
    <p:extLst>
      <p:ext uri="{BB962C8B-B14F-4D97-AF65-F5344CB8AC3E}">
        <p14:creationId xmlns:p14="http://schemas.microsoft.com/office/powerpoint/2010/main" val="4253008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3F802-064C-CC45-AF15-704B6898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Percentile Scores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939FB-3AC7-DC4B-A19A-E3B71E02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the positive scores from step 3</a:t>
            </a:r>
          </a:p>
          <a:p>
            <a:r>
              <a:rPr lang="en-US" dirty="0"/>
              <a:t>Look at the positive scores column</a:t>
            </a:r>
          </a:p>
          <a:p>
            <a:pPr lvl="1"/>
            <a:r>
              <a:rPr lang="en-US" dirty="0"/>
              <a:t>Only the domain total score for each area:</a:t>
            </a:r>
          </a:p>
          <a:p>
            <a:pPr lvl="2"/>
            <a:r>
              <a:rPr lang="en-US" dirty="0"/>
              <a:t>Autonomy</a:t>
            </a:r>
          </a:p>
          <a:p>
            <a:pPr lvl="2"/>
            <a:r>
              <a:rPr lang="en-US" dirty="0"/>
              <a:t>Self-regulation</a:t>
            </a:r>
          </a:p>
          <a:p>
            <a:pPr lvl="2"/>
            <a:r>
              <a:rPr lang="en-US" dirty="0"/>
              <a:t>Psychological empowerment</a:t>
            </a:r>
          </a:p>
          <a:p>
            <a:pPr lvl="2"/>
            <a:r>
              <a:rPr lang="en-US" dirty="0"/>
              <a:t>self-regulation</a:t>
            </a:r>
          </a:p>
          <a:p>
            <a:pPr lvl="2"/>
            <a:r>
              <a:rPr lang="en-US" dirty="0"/>
              <a:t>Self-determination</a:t>
            </a:r>
          </a:p>
          <a:p>
            <a:r>
              <a:rPr lang="en-US" dirty="0"/>
              <a:t>Graph results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0D4C965-FB38-624C-B6DE-A22F1F76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060" y="0"/>
            <a:ext cx="1804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772C9-809A-EB44-8162-F03462D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AIR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scoring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F5DD204-B4E4-2E41-BBD4-56B053503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022167" y="156198"/>
            <a:ext cx="4816854" cy="65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4C1E-62A0-5041-AA27-F563BCE7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02C43-C3CF-E044-9B7C-A0575D73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52288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Page 3 – Things I do</a:t>
            </a:r>
          </a:p>
          <a:p>
            <a:pPr lvl="1"/>
            <a:r>
              <a:rPr lang="en-US" dirty="0"/>
              <a:t>Question 1-2: Think</a:t>
            </a:r>
          </a:p>
          <a:p>
            <a:pPr lvl="1"/>
            <a:r>
              <a:rPr lang="en-US" dirty="0"/>
              <a:t>Questions 3-4: Do </a:t>
            </a:r>
          </a:p>
          <a:p>
            <a:pPr lvl="1"/>
            <a:r>
              <a:rPr lang="en-US" dirty="0"/>
              <a:t>Questions 5-6: Adjust </a:t>
            </a:r>
          </a:p>
          <a:p>
            <a:r>
              <a:rPr lang="en-US" dirty="0"/>
              <a:t>Page 4 – How I feel </a:t>
            </a:r>
          </a:p>
          <a:p>
            <a:pPr lvl="1"/>
            <a:r>
              <a:rPr lang="en-US" dirty="0"/>
              <a:t>Question 1-2: Think</a:t>
            </a:r>
          </a:p>
          <a:p>
            <a:pPr lvl="1"/>
            <a:r>
              <a:rPr lang="en-US" dirty="0"/>
              <a:t>Questions 3-4: Do </a:t>
            </a:r>
          </a:p>
          <a:p>
            <a:pPr lvl="1"/>
            <a:r>
              <a:rPr lang="en-US" dirty="0"/>
              <a:t>Questions 5-6: Adjust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Page 5 – What happens at school</a:t>
            </a:r>
          </a:p>
          <a:p>
            <a:pPr lvl="1"/>
            <a:r>
              <a:rPr lang="en-US" dirty="0"/>
              <a:t>Question 1-2: Think</a:t>
            </a:r>
          </a:p>
          <a:p>
            <a:pPr lvl="1"/>
            <a:r>
              <a:rPr lang="en-US" dirty="0"/>
              <a:t>Questions 3-4: Do </a:t>
            </a:r>
          </a:p>
          <a:p>
            <a:pPr lvl="1"/>
            <a:r>
              <a:rPr lang="en-US" dirty="0"/>
              <a:t>Questions 5-6: Adjust </a:t>
            </a:r>
          </a:p>
          <a:p>
            <a:r>
              <a:rPr lang="en-US" dirty="0"/>
              <a:t>Page 6 – What happens at home</a:t>
            </a:r>
          </a:p>
          <a:p>
            <a:pPr lvl="1"/>
            <a:r>
              <a:rPr lang="en-US" dirty="0"/>
              <a:t>Question 1-2: Think</a:t>
            </a:r>
          </a:p>
          <a:p>
            <a:pPr lvl="1"/>
            <a:r>
              <a:rPr lang="en-US" dirty="0"/>
              <a:t>Questions 3-4: Do </a:t>
            </a:r>
          </a:p>
          <a:p>
            <a:pPr lvl="1"/>
            <a:r>
              <a:rPr lang="en-US" dirty="0"/>
              <a:t>Questions 5-6: Adjust </a:t>
            </a:r>
          </a:p>
          <a:p>
            <a:pPr lvl="1"/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9742302-AA99-3E49-AE33-DA588B2125C1}"/>
              </a:ext>
            </a:extLst>
          </p:cNvPr>
          <p:cNvSpPr/>
          <p:nvPr/>
        </p:nvSpPr>
        <p:spPr>
          <a:xfrm>
            <a:off x="3979572" y="1515045"/>
            <a:ext cx="437882" cy="2181191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9F1CE3D-1C4C-6F4D-B660-9F53AA0FCA6E}"/>
              </a:ext>
            </a:extLst>
          </p:cNvPr>
          <p:cNvSpPr/>
          <p:nvPr/>
        </p:nvSpPr>
        <p:spPr>
          <a:xfrm>
            <a:off x="5447763" y="4279776"/>
            <a:ext cx="437882" cy="2095265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30D8C-D302-0941-8CD0-4E75B75FBF19}"/>
              </a:ext>
            </a:extLst>
          </p:cNvPr>
          <p:cNvSpPr txBox="1"/>
          <p:nvPr/>
        </p:nvSpPr>
        <p:spPr>
          <a:xfrm>
            <a:off x="4597758" y="2420974"/>
            <a:ext cx="338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 to be self-determined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B918A-045E-754F-BB1C-CD05E239230F}"/>
              </a:ext>
            </a:extLst>
          </p:cNvPr>
          <p:cNvSpPr txBox="1"/>
          <p:nvPr/>
        </p:nvSpPr>
        <p:spPr>
          <a:xfrm>
            <a:off x="5885645" y="5142741"/>
            <a:ext cx="257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Opportunity to practice Self Determination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FAD0552-F0BB-C745-ADAD-B0252A3E3182}"/>
              </a:ext>
            </a:extLst>
          </p:cNvPr>
          <p:cNvSpPr/>
          <p:nvPr/>
        </p:nvSpPr>
        <p:spPr>
          <a:xfrm>
            <a:off x="8834907" y="2420974"/>
            <a:ext cx="437882" cy="3368098"/>
          </a:xfrm>
          <a:prstGeom prst="rightBrac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43AFA-7E31-6C48-A218-119B1E0E6597}"/>
              </a:ext>
            </a:extLst>
          </p:cNvPr>
          <p:cNvSpPr txBox="1"/>
          <p:nvPr/>
        </p:nvSpPr>
        <p:spPr>
          <a:xfrm>
            <a:off x="9603347" y="3920357"/>
            <a:ext cx="175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SD score</a:t>
            </a:r>
          </a:p>
        </p:txBody>
      </p:sp>
    </p:spTree>
    <p:extLst>
      <p:ext uri="{BB962C8B-B14F-4D97-AF65-F5344CB8AC3E}">
        <p14:creationId xmlns:p14="http://schemas.microsoft.com/office/powerpoint/2010/main" val="373224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06C9-DDE4-174D-96DE-900C3237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in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7907-ECA3-C341-9D36-2184D78CA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not included in the final self-determination score, BUT</a:t>
            </a:r>
          </a:p>
          <a:p>
            <a:r>
              <a:rPr lang="en-US" dirty="0"/>
              <a:t>Are great starting points for conversations about SD and goal creation with students. </a:t>
            </a:r>
          </a:p>
        </p:txBody>
      </p:sp>
    </p:spTree>
    <p:extLst>
      <p:ext uri="{BB962C8B-B14F-4D97-AF65-F5344CB8AC3E}">
        <p14:creationId xmlns:p14="http://schemas.microsoft.com/office/powerpoint/2010/main" val="419622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C7F0-5DB1-AA46-9AB8-55570094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SD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1719-2D97-B542-8907-BEBC2EF6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students complete the AIR you can see specific areas where students show low capacity or opportunity for SD. </a:t>
            </a:r>
          </a:p>
          <a:p>
            <a:r>
              <a:rPr lang="en-US" dirty="0"/>
              <a:t>This information can be used to create new IEP goals for the student. You can also set an increase goal for students. </a:t>
            </a:r>
          </a:p>
          <a:p>
            <a:r>
              <a:rPr lang="en-US" dirty="0"/>
              <a:t>Ex: James will increase SD by 5% by end of year as determined by the AIR. </a:t>
            </a:r>
          </a:p>
          <a:p>
            <a:r>
              <a:rPr lang="en-US" dirty="0"/>
              <a:t>Then, use the items in the assessment as a basis for goals. </a:t>
            </a:r>
          </a:p>
        </p:txBody>
      </p:sp>
    </p:spTree>
    <p:extLst>
      <p:ext uri="{BB962C8B-B14F-4D97-AF65-F5344CB8AC3E}">
        <p14:creationId xmlns:p14="http://schemas.microsoft.com/office/powerpoint/2010/main" val="275462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A881BB-A08B-BE42-B701-A02D20AB5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Scoring ARC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BEA4EE-DD74-D148-8C43-01C6A3134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8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02B9-3AB9-8740-937D-4821BD55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sz="4400" dirty="0"/>
              <a:t>Section 1 - #1-32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F4C29C-4378-054A-BDB8-CE1EB979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93" y="3002406"/>
            <a:ext cx="5069382" cy="192883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8064F-FFD4-3D41-BB84-C6086F979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r>
              <a:rPr lang="en-US" dirty="0"/>
              <a:t>0-3 scale</a:t>
            </a:r>
          </a:p>
          <a:p>
            <a:r>
              <a:rPr lang="en-US" dirty="0"/>
              <a:t>Sum the scores for each sub-section 1A-1F </a:t>
            </a:r>
          </a:p>
        </p:txBody>
      </p:sp>
    </p:spTree>
    <p:extLst>
      <p:ext uri="{BB962C8B-B14F-4D97-AF65-F5344CB8AC3E}">
        <p14:creationId xmlns:p14="http://schemas.microsoft.com/office/powerpoint/2010/main" val="85936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DDF4-F0B8-FB48-A28C-7C73B877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US" sz="4400" dirty="0"/>
              <a:t>Section 2 - #33-38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FA7E-DDC1-1147-BD68-F3B47C4E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287" y="2173287"/>
            <a:ext cx="3603171" cy="363968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The scoring guides gives examples on how to judge written answers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Questions 33-38 are on pages 80-89.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A3DAF15E-93CE-DC41-8022-651D01B73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551" y="2173287"/>
            <a:ext cx="4871785" cy="400367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8892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647</Words>
  <Application>Microsoft Macintosh PowerPoint</Application>
  <PresentationFormat>Widescreen</PresentationFormat>
  <Paragraphs>107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Step by step user scoring guide</vt:lpstr>
      <vt:lpstr>Scoring AIR</vt:lpstr>
      <vt:lpstr>AIR  scoring  example</vt:lpstr>
      <vt:lpstr>AIR</vt:lpstr>
      <vt:lpstr>Write in questions</vt:lpstr>
      <vt:lpstr>Total SD score</vt:lpstr>
      <vt:lpstr>Scoring ARC</vt:lpstr>
      <vt:lpstr>Section 1 - #1-32</vt:lpstr>
      <vt:lpstr>Section 2 - #33-38</vt:lpstr>
      <vt:lpstr>Section 2 – #39- 41</vt:lpstr>
      <vt:lpstr>Section 3 - #42-57</vt:lpstr>
      <vt:lpstr>Section 4 – #58-72</vt:lpstr>
      <vt:lpstr>Converting Scores</vt:lpstr>
      <vt:lpstr>PowerPoint Presentation</vt:lpstr>
      <vt:lpstr>Scoring step 1</vt:lpstr>
      <vt:lpstr>Scoring step 2</vt:lpstr>
      <vt:lpstr>Scoring step 3</vt:lpstr>
      <vt:lpstr>Converting raw scores</vt:lpstr>
      <vt:lpstr>Autonomy</vt:lpstr>
      <vt:lpstr>Self-Regulation</vt:lpstr>
      <vt:lpstr>Psychological Empowerment</vt:lpstr>
      <vt:lpstr>Self-Realization</vt:lpstr>
      <vt:lpstr>Self-Determination</vt:lpstr>
      <vt:lpstr>Scoring step 4</vt:lpstr>
      <vt:lpstr>Graphing NORM sample scores</vt:lpstr>
      <vt:lpstr>Scoring step 5</vt:lpstr>
      <vt:lpstr>Graph Percentile Scores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Scoring guide</dc:title>
  <dc:creator>Choiseul-Praslin, Belkis D.</dc:creator>
  <cp:lastModifiedBy>Wicker, Melissa</cp:lastModifiedBy>
  <cp:revision>6</cp:revision>
  <dcterms:created xsi:type="dcterms:W3CDTF">2019-10-31T04:21:22Z</dcterms:created>
  <dcterms:modified xsi:type="dcterms:W3CDTF">2023-01-12T19:46:10Z</dcterms:modified>
</cp:coreProperties>
</file>